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71" r:id="rId15"/>
    <p:sldId id="268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D3814-0DC7-4D18-9ED8-EE45BD4BDD85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22D38-9D37-4C7F-B5B3-EF4436908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547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22D38-9D37-4C7F-B5B3-EF4436908B3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97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0"/>
            <a:ext cx="91821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340768"/>
            <a:ext cx="56166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Times New Roman"/>
              </a:rPr>
              <a:t>Развивающее занятие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/>
              <a:ea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/>
                <a:ea typeface="Times New Roman"/>
              </a:rPr>
              <a:t>на тему: «Дружба крепкая»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0400" y="4013315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Составитель:</a:t>
            </a:r>
            <a:endParaRPr lang="ru-RU" sz="1400" dirty="0">
              <a:solidFill>
                <a:srgbClr val="00B05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Свинарёва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Светлана Владимировна,</a:t>
            </a:r>
            <a:endParaRPr lang="ru-RU" sz="1400" dirty="0">
              <a:solidFill>
                <a:srgbClr val="00B05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педагог 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– психолог ГБУ ЦППМСП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м.р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Кинель</a:t>
            </a:r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-Черкасский</a:t>
            </a:r>
            <a:endParaRPr lang="ru-RU" sz="1400" dirty="0">
              <a:solidFill>
                <a:srgbClr val="00B05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22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76" y="11679"/>
            <a:ext cx="9150975" cy="6846321"/>
          </a:xfrm>
        </p:spPr>
      </p:pic>
      <p:sp>
        <p:nvSpPr>
          <p:cNvPr id="5" name="TextBox 4"/>
          <p:cNvSpPr txBox="1"/>
          <p:nvPr/>
        </p:nvSpPr>
        <p:spPr>
          <a:xfrm>
            <a:off x="457958" y="415363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а г а д к и</a:t>
            </a:r>
            <a:endParaRPr lang="ru-RU" sz="4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3" y="1340768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Она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то, что не каждый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себе сможет сыскать,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Но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нашел, береги же,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 никому отобрать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......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51920" y="2910428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Радость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делит он со мной,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всегда горой.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Коль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беда случится вдруг,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Мне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верный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3" y="4293096"/>
            <a:ext cx="49685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Говорят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мы похожи.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Отвечаем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«Ну и что же?».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Говорят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неразлучны.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Друг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друга вправду скучно.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Говорят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мы болтушки...</a:t>
            </a:r>
            <a:b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Ну </a:t>
            </a:r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что! Ведь мы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4048" y="2125598"/>
            <a:ext cx="2376264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Дружба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07804" y="3695258"/>
            <a:ext cx="126014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5" y="5949280"/>
            <a:ext cx="162005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Подружки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5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9" y="1111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268760"/>
            <a:ext cx="687545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000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/>
              </a:rPr>
              <a:t>              </a:t>
            </a:r>
            <a:r>
              <a:rPr lang="ru-RU" sz="3000" b="1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ea typeface="Times New Roman"/>
              </a:rPr>
              <a:t>Дружба</a:t>
            </a:r>
            <a:r>
              <a:rPr lang="ru-RU" sz="30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ea typeface="Times New Roman"/>
              </a:rPr>
              <a:t> </a:t>
            </a:r>
            <a:r>
              <a:rPr lang="ru-RU" sz="30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ea typeface="Times New Roman"/>
              </a:rPr>
              <a:t>– личные бескорыстные взаимоотношения между людьми, основанные на общности интересов и увлечений, взаимном уважении, взаимопонимании и взаимопомощи, предполагает личную симпатию, привязанность и затрагивает наиболее душевные стороны человеческой жизни, одно из лучших нравственных чувств человека. </a:t>
            </a:r>
          </a:p>
        </p:txBody>
      </p:sp>
    </p:spTree>
    <p:extLst>
      <p:ext uri="{BB962C8B-B14F-4D97-AF65-F5344CB8AC3E}">
        <p14:creationId xmlns:p14="http://schemas.microsoft.com/office/powerpoint/2010/main" val="212088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76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764704"/>
            <a:ext cx="5976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BF974D">
                    <a:lumMod val="75000"/>
                  </a:srgbClr>
                </a:solidFill>
                <a:latin typeface="Times New Roman"/>
                <a:ea typeface="Times New Roman"/>
              </a:rPr>
              <a:t>Международный день Дружбы отмечается 30 июля.</a:t>
            </a:r>
            <a:endParaRPr lang="ru-RU" sz="2800" b="1" dirty="0">
              <a:solidFill>
                <a:srgbClr val="BF974D">
                  <a:lumMod val="75000"/>
                </a:srgbClr>
              </a:solidFill>
              <a:latin typeface="Times New Roman"/>
              <a:ea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8" b="93359" l="5469" r="944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3624"/>
            <a:ext cx="2736304" cy="27363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8" b="93359" l="5469" r="944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717032"/>
            <a:ext cx="2736304" cy="2736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38" b="93359" l="5469" r="944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989863"/>
            <a:ext cx="2736304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3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3510" y="476672"/>
            <a:ext cx="67080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Викторина «Кто с кем дружит»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96752"/>
            <a:ext cx="4536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1. Смешной мишка Винни-Пух и друг его …..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2080" y="1196752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Пятачок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182505"/>
            <a:ext cx="42484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2. Зеленый крокодил Гена и друг его …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80" y="2348880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Чебурашка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0828" y="3013502"/>
            <a:ext cx="4231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3. Доверчивый Буратино и подруга его ….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3013502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Мальвина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290" y="3844499"/>
            <a:ext cx="43587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5. Мальчик по имени Малыш и друг его ….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36096" y="3844499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Карлсон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469507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6. Добрая Белоснежка и друзья у неё ….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36096" y="4695075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гномов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8097" y="5526072"/>
            <a:ext cx="46979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7. Забавные бурундуки Чип </a:t>
            </a:r>
            <a:r>
              <a:rPr lang="ru-RU" sz="2400" b="1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и …</a:t>
            </a:r>
            <a:endParaRPr lang="ru-RU" sz="2400" b="1" dirty="0">
              <a:solidFill>
                <a:srgbClr val="BF974D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80112" y="5526072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Дейл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6767" y="6049292"/>
            <a:ext cx="3509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4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8. Непоседа Маша и ….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80112" y="6049292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Медведь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76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692696"/>
            <a:ext cx="712879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Игра «Хвастуны»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28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Ребята, </a:t>
            </a:r>
            <a:r>
              <a:rPr lang="ru-RU" sz="2800" b="1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Вы знаете </a:t>
            </a:r>
            <a:r>
              <a:rPr lang="ru-RU" sz="2800" b="1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кто такие хвастуны? </a:t>
            </a:r>
            <a:endParaRPr lang="ru-RU" sz="2800" b="1" dirty="0" smtClean="0">
              <a:solidFill>
                <a:srgbClr val="BF974D">
                  <a:lumMod val="50000"/>
                </a:srgbClr>
              </a:solidFill>
              <a:latin typeface="Times New Roman"/>
              <a:ea typeface="Times New Roman"/>
            </a:endParaRPr>
          </a:p>
          <a:p>
            <a:pPr indent="722313" algn="just"/>
            <a:r>
              <a:rPr lang="ru-RU" sz="28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Правильно</a:t>
            </a:r>
            <a:r>
              <a:rPr lang="ru-RU" sz="2800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, это тот, кто постоянно хвастается про себя. </a:t>
            </a:r>
            <a:endParaRPr lang="ru-RU" sz="2800" dirty="0" smtClean="0">
              <a:solidFill>
                <a:srgbClr val="BF974D">
                  <a:lumMod val="50000"/>
                </a:srgbClr>
              </a:solidFill>
              <a:latin typeface="Times New Roman"/>
              <a:ea typeface="Times New Roman"/>
            </a:endParaRPr>
          </a:p>
          <a:p>
            <a:pPr indent="722313" algn="just"/>
            <a:r>
              <a:rPr lang="ru-RU" sz="28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Я </a:t>
            </a:r>
            <a:r>
              <a:rPr lang="ru-RU" sz="2800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вам предлагаю поиграть в хвастунов, только вот хвастаться мы будем не собой, а </a:t>
            </a:r>
            <a:r>
              <a:rPr lang="ru-RU" sz="28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другим человеком. </a:t>
            </a:r>
          </a:p>
          <a:p>
            <a:pPr algn="just"/>
            <a:r>
              <a:rPr lang="ru-RU" sz="28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Посмотрите кто находится рядом с тобой. Внимательно </a:t>
            </a:r>
            <a:r>
              <a:rPr lang="ru-RU" sz="2800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рассмотрите его, какой он, что в нем есть хорошего, за что его можно </a:t>
            </a:r>
            <a:r>
              <a:rPr lang="ru-RU" sz="28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похвалить, какой хороший поступок он сделал.</a:t>
            </a:r>
            <a:endParaRPr lang="ru-RU" sz="2800" dirty="0">
              <a:solidFill>
                <a:srgbClr val="BF974D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965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76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04664"/>
            <a:ext cx="7596336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8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Релаксационное упражнение</a:t>
            </a:r>
            <a:r>
              <a:rPr lang="ru-RU" sz="28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15000"/>
              </a:lnSpc>
            </a:pPr>
            <a:r>
              <a:rPr lang="ru-RU" sz="28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«Посещение зоопарка»</a:t>
            </a:r>
          </a:p>
          <a:p>
            <a:pPr algn="just">
              <a:lnSpc>
                <a:spcPct val="115000"/>
              </a:lnSpc>
            </a:pPr>
            <a:r>
              <a:rPr lang="ru-RU" sz="20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Встают 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круг все желающие, 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кладут руки на </a:t>
            </a:r>
            <a:r>
              <a:rPr lang="ru-RU" sz="20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плечи, 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круг замыкается. </a:t>
            </a:r>
            <a:r>
              <a:rPr lang="ru-RU" sz="20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Ведущий говорит, 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 </a:t>
            </a:r>
            <a:r>
              <a:rPr lang="ru-RU" sz="20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остальные участники 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делают движения массажа друг другу:</a:t>
            </a:r>
            <a:endParaRPr lang="ru-RU" sz="2000" b="1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В зоопарке утро. Служащий зоопарка чистит граблями дорожки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(при помощи пальцев делать движения сверху вниз и справа налево).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2. Затем он открывает ворота зоопарка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(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рёбрами ладоней проводить направо и налево от позвоночника)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3. Приходят первые посетители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(при помощи кончиков пальцев сбегать вниз по спине).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4. Они идут к вольеру с жирафами и смотрят, как они радостно прыгают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(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короткие, редкие хлопки по спине).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5. Рядом загон со львами. Сейчас раздают корм, и львы с жадностью едят мясо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(двумя руками мять шею и лопатки</a:t>
            </a:r>
            <a:r>
              <a:rPr lang="ru-RU" sz="2000" i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76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620688"/>
            <a:ext cx="7668344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6. Затем посетители идут к пингвинам, которые весело скользят к воде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(медленно провести ладонями вниз по спине рядом с позвоночником).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7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Слышатся дикие прыжки кенгуру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(«топать» кончиками пальцев по спине).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8. Рядом находится вольер со слонами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(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медленно и сильно нажимать кулаками на спину).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9. А сейчас посетители идут в террариум со змеями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 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Змеи медленно ползают по песку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 делать ладонями движения, похожие на змеиные).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10. Вот и крокодил разевает пасть и хватает еду 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(делать легкие пощипывания рук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000" b="1" dirty="0" smtClean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11. </a:t>
            </a:r>
            <a:r>
              <a:rPr lang="ru-RU" sz="2000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 сейчас посетители идут к выходу и садятся в автобус</a:t>
            </a:r>
            <a:r>
              <a:rPr lang="ru-RU" sz="2000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(</a:t>
            </a:r>
            <a:r>
              <a:rPr lang="ru-RU" sz="2000" i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кончиками пальцев пробежать по спине и положить обе руки на плечи, затем убрать руки и поменяться местами).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rgbClr val="BF974D">
                    <a:lumMod val="50000"/>
                  </a:srgbClr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Во время массажа не проводить никаких действий в области позвоночника!</a:t>
            </a:r>
            <a:endParaRPr lang="ru-RU" dirty="0">
              <a:solidFill>
                <a:srgbClr val="BF974D">
                  <a:lumMod val="50000"/>
                </a:srgb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61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9" y="45895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ятно 1 2"/>
          <p:cNvSpPr/>
          <p:nvPr/>
        </p:nvSpPr>
        <p:spPr>
          <a:xfrm>
            <a:off x="3284543" y="3469338"/>
            <a:ext cx="2304256" cy="1656184"/>
          </a:xfrm>
          <a:prstGeom prst="irregularSeal1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ДРУГ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7923" y="2173992"/>
            <a:ext cx="2952328" cy="39604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справедливый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59792" y="1599214"/>
            <a:ext cx="2033603" cy="36004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надежный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88640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качествами  должен обладать друг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74090" y="2166469"/>
            <a:ext cx="2346727" cy="4320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внимательный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40290" y="3271316"/>
            <a:ext cx="1368152" cy="39604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честный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85003" y="4555538"/>
            <a:ext cx="1512168" cy="36004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смелый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5661248"/>
            <a:ext cx="2232248" cy="46166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добрый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36302" y="3248980"/>
            <a:ext cx="1835696" cy="39604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чуткий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60577" y="4483530"/>
            <a:ext cx="2160240" cy="4320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умный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501208" y="5657362"/>
            <a:ext cx="1800200" cy="39091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6F777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F777D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верный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6F777D">
                  <a:lumMod val="5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2627784" y="4655308"/>
            <a:ext cx="1080120" cy="1008112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15" name="Прямая со стрелкой 14"/>
          <p:cNvCxnSpPr/>
          <p:nvPr/>
        </p:nvCxnSpPr>
        <p:spPr>
          <a:xfrm flipV="1">
            <a:off x="2515856" y="4297430"/>
            <a:ext cx="1048032" cy="285206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17" name="Прямая со стрелкой 16"/>
          <p:cNvCxnSpPr/>
          <p:nvPr/>
        </p:nvCxnSpPr>
        <p:spPr>
          <a:xfrm>
            <a:off x="2383977" y="3469338"/>
            <a:ext cx="1404156" cy="175686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19" name="Прямая со стрелкой 18"/>
          <p:cNvCxnSpPr/>
          <p:nvPr/>
        </p:nvCxnSpPr>
        <p:spPr>
          <a:xfrm>
            <a:off x="3203848" y="2611721"/>
            <a:ext cx="1008112" cy="945460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22" name="Прямая со стрелкой 21"/>
          <p:cNvCxnSpPr/>
          <p:nvPr/>
        </p:nvCxnSpPr>
        <p:spPr>
          <a:xfrm flipH="1">
            <a:off x="4604124" y="2022453"/>
            <a:ext cx="41654" cy="1446885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24" name="Прямая со стрелкой 23"/>
          <p:cNvCxnSpPr/>
          <p:nvPr/>
        </p:nvCxnSpPr>
        <p:spPr>
          <a:xfrm flipH="1">
            <a:off x="5076056" y="2724411"/>
            <a:ext cx="1041193" cy="920613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26" name="Прямая со стрелкой 25"/>
          <p:cNvCxnSpPr/>
          <p:nvPr/>
        </p:nvCxnSpPr>
        <p:spPr>
          <a:xfrm flipH="1">
            <a:off x="5266560" y="3667360"/>
            <a:ext cx="1134748" cy="265696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28" name="Прямая со стрелкой 27"/>
          <p:cNvCxnSpPr/>
          <p:nvPr/>
        </p:nvCxnSpPr>
        <p:spPr>
          <a:xfrm flipH="1" flipV="1">
            <a:off x="5596652" y="4209808"/>
            <a:ext cx="630693" cy="273722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  <p:cxnSp>
        <p:nvCxnSpPr>
          <p:cNvPr id="29" name="Прямая со стрелкой 28"/>
          <p:cNvCxnSpPr/>
          <p:nvPr/>
        </p:nvCxnSpPr>
        <p:spPr>
          <a:xfrm flipH="1" flipV="1">
            <a:off x="4860032" y="4735558"/>
            <a:ext cx="622552" cy="1116124"/>
          </a:xfrm>
          <a:prstGeom prst="straightConnector1">
            <a:avLst/>
          </a:prstGeom>
          <a:noFill/>
          <a:ln w="25400" cap="flat" cmpd="sng" algn="ctr">
            <a:solidFill>
              <a:srgbClr val="6F777D"/>
            </a:solidFill>
            <a:prstDash val="solid"/>
            <a:tailEnd type="arrow"/>
          </a:ln>
          <a:effectLst>
            <a:outerShdw blurRad="76200" dist="50800" dir="5400000" rotWithShape="0">
              <a:srgbClr val="4E3B30">
                <a:alpha val="6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56732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91680" y="548680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 5 отличий</a:t>
            </a:r>
            <a:endParaRPr lang="ru-RU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914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28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4" y="1111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85322"/>
            <a:ext cx="6408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Пословицы и поговорки о дружбе</a:t>
            </a:r>
            <a:endParaRPr lang="ru-RU" sz="3200" b="1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124744"/>
            <a:ext cx="64087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Скажи мне, кто твой друг, и я скажу, кто ты.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1844824"/>
            <a:ext cx="64087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Старый друг лучше новых двух.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 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2708920"/>
            <a:ext cx="64087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имей сто рублей, а имей сто друзей.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3428206"/>
            <a:ext cx="64087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Крепкую дружбу и топором не разрубишь.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4149080"/>
            <a:ext cx="64087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без друзей, что дерево без корней.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4797152"/>
            <a:ext cx="640871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познается в беде.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5517232"/>
            <a:ext cx="633670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Дружба – великая сила.</a:t>
            </a:r>
          </a:p>
        </p:txBody>
      </p:sp>
    </p:spTree>
    <p:extLst>
      <p:ext uri="{BB962C8B-B14F-4D97-AF65-F5344CB8AC3E}">
        <p14:creationId xmlns:p14="http://schemas.microsoft.com/office/powerpoint/2010/main" val="193299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76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42388" y="496144"/>
            <a:ext cx="44543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дружбы:</a:t>
            </a:r>
            <a:r>
              <a:rPr lang="ru-RU" sz="40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04" b="95780" l="9901" r="899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1" y="1204030"/>
            <a:ext cx="2462007" cy="26570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39752" y="1484784"/>
            <a:ext cx="5292080" cy="4457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Уступай другу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завидуй другу, умей радоваться его успехам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Помогай другу, если он что-то не умеет делать – научи его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 </a:t>
            </a: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вежлив со своим другом, не давай ему прозвищ и кличек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400" b="1" i="1" dirty="0">
              <a:solidFill>
                <a:srgbClr val="C0504D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64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763"/>
            <a:ext cx="915035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2788062" cy="300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663" y="332656"/>
            <a:ext cx="446718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дружбы: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116604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 в чём-то не прав, скажи ему сразу об этом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Останови друга, если он делает что-то плохое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Береги своего </a:t>
            </a:r>
            <a:r>
              <a:rPr lang="ru-RU" sz="2400" b="1" i="1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i="1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Истинная дружба бескорыстна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sz="2400" b="1" i="1" dirty="0">
              <a:solidFill>
                <a:srgbClr val="C0504D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8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35726" y="404664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Найди 10 отличий</a:t>
            </a:r>
            <a:endParaRPr lang="ru-RU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672407"/>
            <a:ext cx="7608970" cy="50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4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4763"/>
            <a:ext cx="91567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404664"/>
            <a:ext cx="712879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Творческое задание «Цветок  дружбы»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На цветной бумаге, нужно вырезать лепестки как у цветочка. На </a:t>
            </a:r>
            <a:r>
              <a:rPr lang="ru-RU" sz="2400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каждом лепестке мы напишем, что </a:t>
            </a:r>
            <a:r>
              <a:rPr lang="ru-RU" sz="24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нужно </a:t>
            </a:r>
            <a:r>
              <a:rPr lang="ru-RU" sz="2400" dirty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делать, что бы дружба была крепче, какими качествами должен обладать друг. </a:t>
            </a:r>
            <a:r>
              <a:rPr lang="ru-RU" sz="2400" dirty="0" smtClean="0">
                <a:solidFill>
                  <a:srgbClr val="BF974D">
                    <a:lumMod val="50000"/>
                  </a:srgbClr>
                </a:solidFill>
                <a:latin typeface="Times New Roman"/>
                <a:ea typeface="Times New Roman"/>
              </a:rPr>
              <a:t>Потом каждый лепесток, нужно приклеить к серединке нашего цветочка.</a:t>
            </a:r>
            <a:endParaRPr lang="ru-RU" sz="2000" dirty="0">
              <a:solidFill>
                <a:srgbClr val="BF974D">
                  <a:lumMod val="50000"/>
                </a:srgbClr>
              </a:solidFill>
              <a:latin typeface="Times New Roman"/>
              <a:ea typeface="Times New Roman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318" y="3789040"/>
            <a:ext cx="335915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85122"/>
            <a:ext cx="335915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95996"/>
            <a:ext cx="335915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7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0" y="0"/>
            <a:ext cx="91567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1988840"/>
            <a:ext cx="766908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Спасибо за внимание!!!</a:t>
            </a:r>
            <a:endParaRPr lang="ru-RU" sz="6600" b="1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0772" y="3573016"/>
            <a:ext cx="71945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Давайте жить дружно!</a:t>
            </a:r>
            <a:endParaRPr lang="ru-RU" sz="6000" b="1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34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521</Words>
  <Application>Microsoft Office PowerPoint</Application>
  <PresentationFormat>Экран (4:3)</PresentationFormat>
  <Paragraphs>85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Психологи</dc:creator>
  <cp:lastModifiedBy>Педан</cp:lastModifiedBy>
  <cp:revision>15</cp:revision>
  <dcterms:created xsi:type="dcterms:W3CDTF">2020-04-08T20:25:24Z</dcterms:created>
  <dcterms:modified xsi:type="dcterms:W3CDTF">2020-04-09T18:34:45Z</dcterms:modified>
</cp:coreProperties>
</file>